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79" r:id="rId1"/>
  </p:sldMasterIdLst>
  <p:notesMasterIdLst>
    <p:notesMasterId r:id="rId15"/>
  </p:notesMasterIdLst>
  <p:handoutMasterIdLst>
    <p:handoutMasterId r:id="rId16"/>
  </p:handoutMasterIdLst>
  <p:sldIdLst>
    <p:sldId id="1108" r:id="rId2"/>
    <p:sldId id="1130" r:id="rId3"/>
    <p:sldId id="2298" r:id="rId4"/>
    <p:sldId id="260" r:id="rId5"/>
    <p:sldId id="2297" r:id="rId6"/>
    <p:sldId id="2232" r:id="rId7"/>
    <p:sldId id="2240" r:id="rId8"/>
    <p:sldId id="2231" r:id="rId9"/>
    <p:sldId id="2138" r:id="rId10"/>
    <p:sldId id="2238" r:id="rId11"/>
    <p:sldId id="2233" r:id="rId12"/>
    <p:sldId id="1062" r:id="rId13"/>
    <p:sldId id="2230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4088"/>
    <a:srgbClr val="666666"/>
    <a:srgbClr val="999999"/>
    <a:srgbClr val="000000"/>
    <a:srgbClr val="333333"/>
    <a:srgbClr val="33CCCC"/>
    <a:srgbClr val="66CC33"/>
    <a:srgbClr val="EA6D3C"/>
    <a:srgbClr val="36B57A"/>
    <a:srgbClr val="CC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95" autoAdjust="0"/>
    <p:restoredTop sz="94427" autoAdjust="0"/>
  </p:normalViewPr>
  <p:slideViewPr>
    <p:cSldViewPr snapToGrid="0" snapToObjects="1">
      <p:cViewPr varScale="1">
        <p:scale>
          <a:sx n="105" d="100"/>
          <a:sy n="105" d="100"/>
        </p:scale>
        <p:origin x="3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5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360"/>
    </p:cViewPr>
  </p:sorterViewPr>
  <p:notesViewPr>
    <p:cSldViewPr snapToGrid="0" snapToObjects="1">
      <p:cViewPr varScale="1">
        <p:scale>
          <a:sx n="118" d="100"/>
          <a:sy n="118" d="100"/>
        </p:scale>
        <p:origin x="3360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None of the above</c:v>
                </c:pt>
                <c:pt idx="1">
                  <c:v>Bundled obituary $875</c:v>
                </c:pt>
                <c:pt idx="2">
                  <c:v>Online obituary $150</c:v>
                </c:pt>
                <c:pt idx="3">
                  <c:v>Print obituary $800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0.47799999999999998</c:v>
                </c:pt>
                <c:pt idx="1">
                  <c:v>0.13</c:v>
                </c:pt>
                <c:pt idx="2">
                  <c:v>0.31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36-4675-A202-DBF31E3DD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26255744"/>
        <c:axId val="126293416"/>
      </c:barChart>
      <c:catAx>
        <c:axId val="126255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93416"/>
        <c:crosses val="autoZero"/>
        <c:auto val="1"/>
        <c:lblAlgn val="ctr"/>
        <c:lblOffset val="100"/>
        <c:noMultiLvlLbl val="0"/>
      </c:catAx>
      <c:valAx>
        <c:axId val="126293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5574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D0DFE0-7D8D-9F4D-A162-10927302737E}" type="datetimeFigureOut">
              <a:rPr lang="en-US" smtClean="0"/>
              <a:t>10/17/19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71E7505-80D0-D44D-94B8-2501A5E69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84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5D2E65-DAF7-764A-9310-743CEECD5B0D}" type="datetimeFigureOut">
              <a:rPr lang="en-US" smtClean="0"/>
              <a:t>10/17/19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8B13B7-D4A2-8C41-94A5-334060144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5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B13B7-D4A2-8C41-94A5-3340601445C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8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223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Co-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6" y="0"/>
            <a:ext cx="121023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229653" y="-2323931"/>
            <a:ext cx="3732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-150" dirty="0">
                <a:solidFill>
                  <a:srgbClr val="FFFFFF"/>
                </a:solidFill>
                <a:latin typeface="Calibri Light" panose="020F0302020204030204"/>
              </a:rPr>
              <a:t>Where Life Stories Live 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itle 2"/>
          <p:cNvSpPr>
            <a:spLocks noGrp="1"/>
          </p:cNvSpPr>
          <p:nvPr>
            <p:ph type="title" hasCustomPrompt="1"/>
          </p:nvPr>
        </p:nvSpPr>
        <p:spPr>
          <a:xfrm>
            <a:off x="495394" y="2557768"/>
            <a:ext cx="6495716" cy="1032041"/>
          </a:xfrm>
          <a:prstGeom prst="rect">
            <a:avLst/>
          </a:prstGeom>
        </p:spPr>
        <p:txBody>
          <a:bodyPr anchor="ctr"/>
          <a:lstStyle>
            <a:lvl1pPr>
              <a:defRPr b="1" spc="-150">
                <a:latin typeface="+mn-lt"/>
              </a:defRPr>
            </a:lvl1pPr>
          </a:lstStyle>
          <a:p>
            <a:r>
              <a:rPr lang="en-US" sz="4000" dirty="0"/>
              <a:t>Click to Edit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95393" y="3491345"/>
            <a:ext cx="5600604" cy="1950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13" name="Picture 12" descr="Legacy-white-tran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8" y="6258766"/>
            <a:ext cx="819146" cy="599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0955" y="6258768"/>
            <a:ext cx="7632699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97" y="1115402"/>
            <a:ext cx="1247975" cy="363711"/>
          </a:xfrm>
          <a:prstGeom prst="rect">
            <a:avLst/>
          </a:prstGeom>
        </p:spPr>
      </p:pic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423769" y="942110"/>
            <a:ext cx="2023540" cy="52166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Affiliate logo</a:t>
            </a:r>
          </a:p>
        </p:txBody>
      </p:sp>
    </p:spTree>
    <p:extLst>
      <p:ext uri="{BB962C8B-B14F-4D97-AF65-F5344CB8AC3E}">
        <p14:creationId xmlns:p14="http://schemas.microsoft.com/office/powerpoint/2010/main" val="263151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680" y="456468"/>
            <a:ext cx="11170920" cy="603138"/>
          </a:xfrm>
          <a:prstGeom prst="rect">
            <a:avLst/>
          </a:prstGeom>
        </p:spPr>
        <p:txBody>
          <a:bodyPr/>
          <a:lstStyle>
            <a:lvl1pPr>
              <a:defRPr sz="3600" b="1" i="0" spc="-15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7680" y="1332168"/>
            <a:ext cx="11170920" cy="4435586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j-lt"/>
                <a:cs typeface="Open San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egacy-white-tran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15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487680" y="6258766"/>
            <a:ext cx="521975" cy="599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0235" y="6258768"/>
            <a:ext cx="8251265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6813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487680" y="6258766"/>
            <a:ext cx="521975" cy="599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680" y="456468"/>
            <a:ext cx="11170920" cy="603138"/>
          </a:xfrm>
          <a:prstGeom prst="rect">
            <a:avLst/>
          </a:prstGeom>
        </p:spPr>
        <p:txBody>
          <a:bodyPr/>
          <a:lstStyle>
            <a:lvl1pPr>
              <a:defRPr sz="3600" b="1" i="0" spc="-15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Legacy-white-tran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0235" y="6258768"/>
            <a:ext cx="8251265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87680" y="1320953"/>
            <a:ext cx="5600604" cy="419810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marL="342900" indent="-342900">
              <a:buFont typeface="Arial" charset="0"/>
              <a:buChar char="•"/>
            </a:pPr>
            <a:endParaRPr lang="en-US" sz="1800" dirty="0">
              <a:cs typeface="Open Sans Ligh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93646" y="3273701"/>
            <a:ext cx="5332631" cy="1707946"/>
            <a:chOff x="593646" y="4047961"/>
            <a:chExt cx="5332631" cy="1707946"/>
          </a:xfrm>
        </p:grpSpPr>
        <p:sp>
          <p:nvSpPr>
            <p:cNvPr id="19" name="TextBox 18"/>
            <p:cNvSpPr txBox="1"/>
            <p:nvPr/>
          </p:nvSpPr>
          <p:spPr>
            <a:xfrm>
              <a:off x="781433" y="4264193"/>
              <a:ext cx="5144842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100" b="1" dirty="0">
                  <a:solidFill>
                    <a:srgbClr val="000000"/>
                  </a:solidFill>
                  <a:cs typeface="Open Sans Light"/>
                </a:rPr>
                <a:t>Call out headline</a:t>
              </a:r>
              <a:endParaRPr lang="en-US" sz="2100" b="1" i="1" dirty="0">
                <a:solidFill>
                  <a:srgbClr val="000000"/>
                </a:solidFill>
                <a:cs typeface="Open Sans Ligh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1433" y="4914443"/>
              <a:ext cx="51448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875"/>
              <a:r>
                <a:rPr lang="en-US" dirty="0">
                  <a:solidFill>
                    <a:srgbClr val="333333"/>
                  </a:solidFill>
                  <a:latin typeface="Calibri Light" panose="020F0302020204030204"/>
                </a:rPr>
                <a:t>subhead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3646" y="4047961"/>
              <a:ext cx="52134" cy="1707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94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Horizontal_Tex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8052" y="5963478"/>
            <a:ext cx="1510748" cy="89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2967E38-C894-4704-A254-45950BDA3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031413"/>
          </a:xfrm>
          <a:prstGeom prst="rect">
            <a:avLst/>
          </a:prstGeom>
          <a:gradFill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 descr="Legacy-white-tran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564" y="394712"/>
            <a:ext cx="1119194" cy="32617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94774" y="230188"/>
            <a:ext cx="9609548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spc="-15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44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716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8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94774" y="1258888"/>
            <a:ext cx="11012207" cy="36542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680" y="456468"/>
            <a:ext cx="11170920" cy="603138"/>
          </a:xfrm>
          <a:prstGeom prst="rect">
            <a:avLst/>
          </a:prstGeom>
        </p:spPr>
        <p:txBody>
          <a:bodyPr/>
          <a:lstStyle>
            <a:lvl1pPr>
              <a:defRPr sz="3600" b="1" i="0" spc="-15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7680" y="1332168"/>
            <a:ext cx="11170920" cy="795570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j-lt"/>
                <a:cs typeface="Open San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egacy-white-tran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15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487680" y="6258766"/>
            <a:ext cx="521975" cy="599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0235" y="6258768"/>
            <a:ext cx="8251265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/>
        </p:nvGraphicFramePr>
        <p:xfrm>
          <a:off x="1194816" y="2148284"/>
          <a:ext cx="9756647" cy="291555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298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6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17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6337" marR="96337" marT="48169" marB="48169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Print</a:t>
                      </a:r>
                      <a:endParaRPr lang="en-US" sz="1900" dirty="0">
                        <a:latin typeface="+mn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Online</a:t>
                      </a:r>
                      <a:endParaRPr lang="en-US" sz="1900" dirty="0">
                        <a:latin typeface="+mn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Bundled</a:t>
                      </a:r>
                      <a:endParaRPr lang="en-US" sz="1900" dirty="0">
                        <a:latin typeface="+mn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276">
                <a:tc>
                  <a:txBody>
                    <a:bodyPr/>
                    <a:lstStyle/>
                    <a:p>
                      <a:pPr marL="14288" indent="100013">
                        <a:tabLst/>
                      </a:pPr>
                      <a:r>
                        <a:rPr lang="en-US" sz="1900" dirty="0"/>
                        <a:t>Small</a:t>
                      </a:r>
                      <a:r>
                        <a:rPr lang="en-US" sz="1900" baseline="0" dirty="0"/>
                        <a:t> Town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$75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$53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$98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276">
                <a:tc>
                  <a:txBody>
                    <a:bodyPr/>
                    <a:lstStyle/>
                    <a:p>
                      <a:pPr marL="0" indent="114300">
                        <a:tabLst/>
                      </a:pPr>
                      <a:r>
                        <a:rPr lang="en-US" sz="1900" dirty="0"/>
                        <a:t>City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$87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$70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$113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276">
                <a:tc>
                  <a:txBody>
                    <a:bodyPr/>
                    <a:lstStyle/>
                    <a:p>
                      <a:pPr marL="0" indent="114300">
                        <a:tabLst/>
                      </a:pPr>
                      <a:r>
                        <a:rPr lang="en-US" sz="1900" dirty="0"/>
                        <a:t>Major Metro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$107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$83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$129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276">
                <a:tc>
                  <a:txBody>
                    <a:bodyPr/>
                    <a:lstStyle/>
                    <a:p>
                      <a:pPr marL="0" indent="114300">
                        <a:tabLst/>
                      </a:pPr>
                      <a:r>
                        <a:rPr lang="en-US" sz="1900" dirty="0"/>
                        <a:t>USA TODAY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$143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$107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$167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276">
                <a:tc>
                  <a:txBody>
                    <a:bodyPr/>
                    <a:lstStyle/>
                    <a:p>
                      <a:pPr marL="0" indent="114300">
                        <a:tabLst/>
                      </a:pPr>
                      <a:r>
                        <a:rPr lang="en-US" sz="1900" dirty="0"/>
                        <a:t>New</a:t>
                      </a:r>
                      <a:r>
                        <a:rPr lang="en-US" sz="1900" baseline="0" dirty="0"/>
                        <a:t> York Times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$219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$148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$246</a:t>
                      </a:r>
                      <a:endParaRPr lang="en-US" sz="1900" dirty="0">
                        <a:latin typeface="+mj-lt"/>
                        <a:cs typeface="Open Sans"/>
                      </a:endParaRPr>
                    </a:p>
                  </a:txBody>
                  <a:tcPr marL="96337" marR="96337" marT="48169" marB="4816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768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680" y="456468"/>
            <a:ext cx="11170920" cy="603138"/>
          </a:xfrm>
          <a:prstGeom prst="rect">
            <a:avLst/>
          </a:prstGeom>
        </p:spPr>
        <p:txBody>
          <a:bodyPr/>
          <a:lstStyle>
            <a:lvl1pPr>
              <a:defRPr sz="3600" b="1" i="0" spc="-15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7680" y="1332168"/>
            <a:ext cx="11170920" cy="1367070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j-lt"/>
                <a:cs typeface="Open San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egacy-white-tran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15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487680" y="6258766"/>
            <a:ext cx="521975" cy="599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0235" y="6258768"/>
            <a:ext cx="8251265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graphicFrame>
        <p:nvGraphicFramePr>
          <p:cNvPr id="14" name="Content Placeholder 6"/>
          <p:cNvGraphicFramePr>
            <a:graphicFrameLocks/>
          </p:cNvGraphicFramePr>
          <p:nvPr userDrawn="1"/>
        </p:nvGraphicFramePr>
        <p:xfrm>
          <a:off x="2544522" y="2133243"/>
          <a:ext cx="7166718" cy="3856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1850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58767"/>
            <a:ext cx="12191999" cy="5992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487680" y="6258766"/>
            <a:ext cx="521975" cy="599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Legacy-white-tran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0235" y="6258768"/>
            <a:ext cx="8251265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87261" y="3905069"/>
            <a:ext cx="5051539" cy="20533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 descr="Legacy-white-tran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542" y="5155190"/>
            <a:ext cx="1119194" cy="32617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587261" y="1371022"/>
            <a:ext cx="5051539" cy="2021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87261" y="1278521"/>
            <a:ext cx="5051539" cy="92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94774" y="1450741"/>
            <a:ext cx="5044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/>
            <a:r>
              <a:rPr lang="en-US" sz="2100" b="1" dirty="0">
                <a:solidFill>
                  <a:srgbClr val="000000"/>
                </a:solidFill>
                <a:cs typeface="Open Sans"/>
              </a:rPr>
              <a:t>Subhead</a:t>
            </a:r>
            <a:endParaRPr lang="en-US" sz="2100" dirty="0">
              <a:solidFill>
                <a:srgbClr val="333333"/>
              </a:solidFill>
              <a:latin typeface="Calibri Light" panose="020F0302020204030204"/>
              <a:cs typeface="Open San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43918" y="1982637"/>
            <a:ext cx="4633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333333"/>
                </a:solidFill>
                <a:cs typeface="Open Sans Light"/>
              </a:rPr>
              <a:t>Bold: </a:t>
            </a:r>
            <a:r>
              <a:rPr lang="en-US" sz="1600" dirty="0">
                <a:solidFill>
                  <a:srgbClr val="333333"/>
                </a:solidFill>
                <a:cs typeface="Open Sans Light"/>
              </a:rPr>
              <a:t>Light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333333"/>
                </a:solidFill>
                <a:cs typeface="Open Sans Light"/>
              </a:rPr>
              <a:t>Bold: </a:t>
            </a:r>
            <a:r>
              <a:rPr lang="en-US" sz="1600" dirty="0">
                <a:solidFill>
                  <a:srgbClr val="333333"/>
                </a:solidFill>
                <a:cs typeface="Open Sans Light"/>
              </a:rPr>
              <a:t>Light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447453" y="1371022"/>
            <a:ext cx="5051539" cy="2021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447453" y="1278521"/>
            <a:ext cx="5051539" cy="925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54966" y="1450741"/>
            <a:ext cx="4783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/>
            <a:r>
              <a:rPr lang="en-US" sz="2100" b="1" dirty="0">
                <a:solidFill>
                  <a:srgbClr val="000000"/>
                </a:solidFill>
                <a:cs typeface="Open Sans"/>
              </a:rPr>
              <a:t>Subhead</a:t>
            </a:r>
            <a:endParaRPr lang="en-US" sz="2100" dirty="0">
              <a:solidFill>
                <a:srgbClr val="333333"/>
              </a:solidFill>
              <a:cs typeface="Open San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604110" y="2007748"/>
            <a:ext cx="477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333333"/>
                </a:solidFill>
                <a:cs typeface="Open Sans Light"/>
              </a:rPr>
              <a:t>Bold: </a:t>
            </a:r>
            <a:r>
              <a:rPr lang="en-US" sz="1600" dirty="0">
                <a:solidFill>
                  <a:srgbClr val="333333"/>
                </a:solidFill>
                <a:cs typeface="Open Sans Light"/>
              </a:rPr>
              <a:t>Light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333333"/>
                </a:solidFill>
                <a:cs typeface="Open Sans Light"/>
              </a:rPr>
              <a:t>Bold: </a:t>
            </a:r>
            <a:r>
              <a:rPr lang="en-US" sz="1600" dirty="0">
                <a:solidFill>
                  <a:srgbClr val="333333"/>
                </a:solidFill>
                <a:cs typeface="Open Sans Light"/>
              </a:rPr>
              <a:t>Light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587261" y="3812567"/>
            <a:ext cx="5051539" cy="92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94774" y="3984787"/>
            <a:ext cx="4783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/>
            <a:r>
              <a:rPr lang="en-US" sz="2100" b="1" dirty="0">
                <a:solidFill>
                  <a:srgbClr val="000000"/>
                </a:solidFill>
                <a:cs typeface="Open Sans"/>
              </a:rPr>
              <a:t>Subhead</a:t>
            </a:r>
            <a:endParaRPr lang="en-US" sz="2100" dirty="0">
              <a:solidFill>
                <a:srgbClr val="333333"/>
              </a:solidFill>
              <a:cs typeface="Open San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6447453" y="3905069"/>
            <a:ext cx="5051539" cy="2053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447453" y="3812567"/>
            <a:ext cx="5051539" cy="925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6454966" y="3984787"/>
            <a:ext cx="4783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325"/>
            <a:r>
              <a:rPr lang="en-US" sz="2100" b="1" dirty="0">
                <a:solidFill>
                  <a:srgbClr val="000000"/>
                </a:solidFill>
                <a:cs typeface="Open Sans"/>
              </a:rPr>
              <a:t>Subhead</a:t>
            </a:r>
            <a:endParaRPr lang="en-US" sz="2100" dirty="0">
              <a:solidFill>
                <a:srgbClr val="333333"/>
              </a:solidFill>
              <a:cs typeface="Open Sans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6604110" y="4484203"/>
            <a:ext cx="477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333333"/>
                </a:solidFill>
                <a:cs typeface="Open Sans Light"/>
              </a:rPr>
              <a:t>Bold: </a:t>
            </a:r>
            <a:r>
              <a:rPr lang="en-US" sz="1600" dirty="0">
                <a:solidFill>
                  <a:srgbClr val="333333"/>
                </a:solidFill>
                <a:cs typeface="Open Sans Light"/>
              </a:rPr>
              <a:t>Light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333333"/>
                </a:solidFill>
                <a:cs typeface="Open Sans Light"/>
              </a:rPr>
              <a:t>Bold: </a:t>
            </a:r>
            <a:r>
              <a:rPr lang="en-US" sz="1600" dirty="0">
                <a:solidFill>
                  <a:srgbClr val="333333"/>
                </a:solidFill>
                <a:cs typeface="Open Sans Light"/>
              </a:rPr>
              <a:t>Light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743918" y="4560805"/>
            <a:ext cx="4633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333333"/>
                </a:solidFill>
                <a:cs typeface="Open Sans Light"/>
              </a:rPr>
              <a:t>Bold: </a:t>
            </a:r>
            <a:r>
              <a:rPr lang="en-US" sz="1600" dirty="0">
                <a:solidFill>
                  <a:srgbClr val="333333"/>
                </a:solidFill>
                <a:cs typeface="Open Sans Light"/>
              </a:rPr>
              <a:t>Light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>
                <a:solidFill>
                  <a:srgbClr val="333333"/>
                </a:solidFill>
                <a:cs typeface="Open Sans Light"/>
              </a:rPr>
              <a:t>Bold: </a:t>
            </a:r>
            <a:r>
              <a:rPr lang="en-US" sz="1600" dirty="0">
                <a:solidFill>
                  <a:srgbClr val="333333"/>
                </a:solidFill>
                <a:cs typeface="Open Sans Light"/>
              </a:rPr>
              <a:t>Light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87680" y="456468"/>
            <a:ext cx="11170920" cy="603138"/>
          </a:xfrm>
          <a:prstGeom prst="rect">
            <a:avLst/>
          </a:prstGeom>
        </p:spPr>
        <p:txBody>
          <a:bodyPr/>
          <a:lstStyle>
            <a:lvl1pPr>
              <a:defRPr sz="3600" b="1" i="0" spc="-15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954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933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: Affiliate Logo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6" y="0"/>
            <a:ext cx="121023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229653" y="-2323931"/>
            <a:ext cx="3732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-150" dirty="0">
                <a:solidFill>
                  <a:schemeClr val="bg1"/>
                </a:solidFill>
                <a:latin typeface="+mj-lt"/>
              </a:rPr>
              <a:t>Where Life Stories Live 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egacy-white-tran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8" y="6258766"/>
            <a:ext cx="819146" cy="599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0955" y="6258768"/>
            <a:ext cx="7632699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5392" y="1008369"/>
            <a:ext cx="2889075" cy="6239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/>
              <a:t>Affiliate logo</a:t>
            </a:r>
            <a:endParaRPr lang="en-US" dirty="0"/>
          </a:p>
        </p:txBody>
      </p:sp>
      <p:sp>
        <p:nvSpPr>
          <p:cNvPr id="11" name="Title 2"/>
          <p:cNvSpPr>
            <a:spLocks noGrp="1"/>
          </p:cNvSpPr>
          <p:nvPr>
            <p:ph type="title" hasCustomPrompt="1"/>
          </p:nvPr>
        </p:nvSpPr>
        <p:spPr>
          <a:xfrm>
            <a:off x="495394" y="2557768"/>
            <a:ext cx="6495716" cy="1032041"/>
          </a:xfrm>
          <a:prstGeom prst="rect">
            <a:avLst/>
          </a:prstGeom>
        </p:spPr>
        <p:txBody>
          <a:bodyPr anchor="ctr"/>
          <a:lstStyle>
            <a:lvl1pPr>
              <a:defRPr b="1" spc="-150">
                <a:latin typeface="+mn-lt"/>
              </a:defRPr>
            </a:lvl1pPr>
          </a:lstStyle>
          <a:p>
            <a:r>
              <a:rPr lang="en-US" sz="4000" dirty="0"/>
              <a:t>Click to Edit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95393" y="3491345"/>
            <a:ext cx="5600604" cy="1950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51681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">
  <p:cSld name="2_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0" y="6258767"/>
            <a:ext cx="12191999" cy="5992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87680" y="456468"/>
            <a:ext cx="11170920" cy="603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 flipH="1">
            <a:off x="6088284" y="1320953"/>
            <a:ext cx="5570316" cy="419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5" name="Shape 95" descr="Legacy-white-tran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8606" y="6439669"/>
            <a:ext cx="914400" cy="26649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1210235" y="6258768"/>
            <a:ext cx="8251265" cy="59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487680" y="6258766"/>
            <a:ext cx="521975" cy="59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37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7680" y="1667243"/>
            <a:ext cx="11271980" cy="4058653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2"/>
                </a:solidFill>
                <a:latin typeface="+mn-lt"/>
                <a:cs typeface="Open San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680" y="463297"/>
            <a:ext cx="11271980" cy="1203946"/>
          </a:xfrm>
          <a:prstGeom prst="rect">
            <a:avLst/>
          </a:prstGeom>
        </p:spPr>
        <p:txBody>
          <a:bodyPr/>
          <a:lstStyle>
            <a:lvl1pPr>
              <a:defRPr sz="3600" b="1" i="0" spc="-15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967E38-C894-4704-A254-45950BDA3D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0" y="0"/>
            <a:ext cx="12192000" cy="13411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2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Co-Brand 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229653" y="-2323931"/>
            <a:ext cx="3732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-150" dirty="0">
                <a:solidFill>
                  <a:srgbClr val="FFFFFF"/>
                </a:solidFill>
                <a:latin typeface="Calibri Light" panose="020F0302020204030204"/>
              </a:rPr>
              <a:t>Where Life Stories Live 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 descr="Legacy-white-tran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8" y="6258766"/>
            <a:ext cx="819146" cy="599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0955" y="6258768"/>
            <a:ext cx="7632699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574771" y="2927927"/>
            <a:ext cx="2902393" cy="5761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Affiliate logo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8" y="3054673"/>
            <a:ext cx="1541840" cy="449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6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3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Affiliate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6" y="0"/>
            <a:ext cx="121023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229653" y="-2323931"/>
            <a:ext cx="3732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-150" dirty="0">
                <a:solidFill>
                  <a:srgbClr val="FFFFFF"/>
                </a:solidFill>
                <a:latin typeface="Calibri Light" panose="020F0302020204030204"/>
              </a:rPr>
              <a:t>Where Life Stories Live 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 descr="Legacy-white-tran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8" y="6258766"/>
            <a:ext cx="819146" cy="599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0955" y="6258768"/>
            <a:ext cx="7632699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4828" y="2553768"/>
            <a:ext cx="4912124" cy="12341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Affiliate logo</a:t>
            </a:r>
          </a:p>
        </p:txBody>
      </p:sp>
    </p:spTree>
    <p:extLst>
      <p:ext uri="{BB962C8B-B14F-4D97-AF65-F5344CB8AC3E}">
        <p14:creationId xmlns:p14="http://schemas.microsoft.com/office/powerpoint/2010/main" val="354570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Slide Device Affiliat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760" y="-599233"/>
            <a:ext cx="608124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692190" y="6120190"/>
            <a:ext cx="1306286" cy="653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229653" y="-2323931"/>
            <a:ext cx="3732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-150" dirty="0">
                <a:solidFill>
                  <a:srgbClr val="FFFFFF"/>
                </a:solidFill>
                <a:latin typeface="Calibri Light" panose="020F0302020204030204"/>
              </a:rPr>
              <a:t>Where Life Stories Live On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088284" y="0"/>
            <a:ext cx="6102231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84000"/>
                </a:schemeClr>
              </a:gs>
              <a:gs pos="0">
                <a:schemeClr val="bg1">
                  <a:lumMod val="100000"/>
                  <a:alpha val="18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 descr="Legacy-white-tran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1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0955" y="6258768"/>
            <a:ext cx="7632699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495393" y="6258766"/>
            <a:ext cx="819146" cy="599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5392" y="1008369"/>
            <a:ext cx="2889075" cy="6239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Affiliate logo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495394" y="2557768"/>
            <a:ext cx="6495716" cy="1032041"/>
          </a:xfrm>
          <a:prstGeom prst="rect">
            <a:avLst/>
          </a:prstGeom>
        </p:spPr>
        <p:txBody>
          <a:bodyPr anchor="ctr"/>
          <a:lstStyle>
            <a:lvl1pPr>
              <a:defRPr b="1" spc="-150">
                <a:latin typeface="+mn-lt"/>
              </a:defRPr>
            </a:lvl1pPr>
          </a:lstStyle>
          <a:p>
            <a:r>
              <a:rPr lang="en-US" sz="4000" dirty="0"/>
              <a:t>Click to Edit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95393" y="3491345"/>
            <a:ext cx="5600604" cy="1950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8378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Device 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760" y="-599233"/>
            <a:ext cx="608124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692190" y="6120190"/>
            <a:ext cx="1306286" cy="653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229653" y="-2323931"/>
            <a:ext cx="3732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-150" dirty="0">
                <a:solidFill>
                  <a:srgbClr val="FFFFFF"/>
                </a:solidFill>
                <a:latin typeface="Calibri Light" panose="020F0302020204030204"/>
              </a:rPr>
              <a:t>Where Life Stories Live On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088284" y="0"/>
            <a:ext cx="6102231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84000"/>
                </a:schemeClr>
              </a:gs>
              <a:gs pos="0">
                <a:schemeClr val="bg1">
                  <a:lumMod val="100000"/>
                  <a:alpha val="18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258767"/>
            <a:ext cx="12191999" cy="59923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0955" y="6258768"/>
            <a:ext cx="7632699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495393" y="6258766"/>
            <a:ext cx="819146" cy="599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2" name="Picture 21" descr="Legacy-white-tran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574771" y="2927927"/>
            <a:ext cx="2902393" cy="5761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Affiliate logo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8" y="3054673"/>
            <a:ext cx="1541840" cy="4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4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Device Affiliate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760" y="-599233"/>
            <a:ext cx="608124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692190" y="6120190"/>
            <a:ext cx="1306286" cy="653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229653" y="-2323931"/>
            <a:ext cx="3732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-150" dirty="0">
                <a:solidFill>
                  <a:srgbClr val="FFFFFF"/>
                </a:solidFill>
                <a:latin typeface="Calibri Light" panose="020F0302020204030204"/>
              </a:rPr>
              <a:t>Where Life Stories Live On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088284" y="0"/>
            <a:ext cx="6102231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84000"/>
                </a:schemeClr>
              </a:gs>
              <a:gs pos="0">
                <a:schemeClr val="bg1">
                  <a:lumMod val="100000"/>
                  <a:alpha val="18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258767"/>
            <a:ext cx="12191999" cy="5992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0955" y="6258768"/>
            <a:ext cx="7632699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495393" y="6258766"/>
            <a:ext cx="819146" cy="5992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2" name="Picture 21" descr="Legacy-white-tran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2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4828" y="2553768"/>
            <a:ext cx="4912124" cy="12341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Affiliate logo</a:t>
            </a:r>
          </a:p>
        </p:txBody>
      </p:sp>
    </p:spTree>
    <p:extLst>
      <p:ext uri="{BB962C8B-B14F-4D97-AF65-F5344CB8AC3E}">
        <p14:creationId xmlns:p14="http://schemas.microsoft.com/office/powerpoint/2010/main" val="395283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41400" y="1803401"/>
            <a:ext cx="10109200" cy="325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764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58767"/>
            <a:ext cx="12191999" cy="5992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680" y="456468"/>
            <a:ext cx="11170920" cy="603138"/>
          </a:xfrm>
          <a:prstGeom prst="rect">
            <a:avLst/>
          </a:prstGeom>
        </p:spPr>
        <p:txBody>
          <a:bodyPr/>
          <a:lstStyle>
            <a:lvl1pPr>
              <a:defRPr sz="3600" b="1" i="0" spc="-15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7680" y="1320953"/>
            <a:ext cx="5600604" cy="4198104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j-lt"/>
                <a:cs typeface="Open San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egacy-white-tran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0235" y="6258768"/>
            <a:ext cx="8251265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487680" y="6258766"/>
            <a:ext cx="521975" cy="599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4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58767"/>
            <a:ext cx="12191999" cy="5992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680" y="456468"/>
            <a:ext cx="11170920" cy="603138"/>
          </a:xfrm>
          <a:prstGeom prst="rect">
            <a:avLst/>
          </a:prstGeom>
        </p:spPr>
        <p:txBody>
          <a:bodyPr/>
          <a:lstStyle>
            <a:lvl1pPr>
              <a:defRPr sz="3600" b="1" i="0" spc="-15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 flipH="1">
            <a:off x="6088284" y="1320953"/>
            <a:ext cx="5570316" cy="4198104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j-lt"/>
                <a:cs typeface="Open San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egacy-white-tran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06" y="6439669"/>
            <a:ext cx="914400" cy="266493"/>
          </a:xfrm>
          <a:prstGeom prst="rect">
            <a:avLst/>
          </a:prstGeom>
        </p:spPr>
      </p:pic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0235" y="6258768"/>
            <a:ext cx="8251265" cy="599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487680" y="6258766"/>
            <a:ext cx="521975" cy="599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6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30500" y="6405729"/>
            <a:ext cx="6731000" cy="333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CONFIDENTIAL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519" y="6405728"/>
            <a:ext cx="521975" cy="3331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99999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2967E38-C894-4704-A254-45950BDA3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82494" y="6405728"/>
            <a:ext cx="1646950" cy="3331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8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4015" r:id="rId12"/>
    <p:sldLayoutId id="2147483992" r:id="rId13"/>
    <p:sldLayoutId id="2147483993" r:id="rId14"/>
    <p:sldLayoutId id="2147483994" r:id="rId15"/>
    <p:sldLayoutId id="2147483995" r:id="rId16"/>
    <p:sldLayoutId id="2147484016" r:id="rId17"/>
    <p:sldLayoutId id="2147484017" r:id="rId18"/>
    <p:sldLayoutId id="214748401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hyperlink" Target="mailto:rspeechley@legacy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1FDA1C-3548-7C45-B590-2336800B7379}"/>
              </a:ext>
            </a:extLst>
          </p:cNvPr>
          <p:cNvSpPr/>
          <p:nvPr/>
        </p:nvSpPr>
        <p:spPr>
          <a:xfrm>
            <a:off x="840290" y="4234934"/>
            <a:ext cx="67903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Five things you can do today</a:t>
            </a:r>
          </a:p>
          <a:p>
            <a:r>
              <a:rPr lang="en-US" sz="4000" b="1" dirty="0">
                <a:solidFill>
                  <a:srgbClr val="0070C0"/>
                </a:solidFill>
              </a:rPr>
              <a:t>to grow your obituary category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6E065-BB53-6F48-87B7-E49CCA3F4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90" y="1496568"/>
            <a:ext cx="4239158" cy="16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50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4556-970B-6144-B38D-503A2CA8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 Make it easier to place obituaries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9B4F8-6467-1B4F-9FC3-C1CD1E2B3A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945" y="1938198"/>
            <a:ext cx="5753733" cy="27875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Simplify your offering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Expand hours and coverage especially nights and weekends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Move from Newsroom to Classifieds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Easy self-serve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30668-EA78-E04E-A32E-000C0C4163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53D80-EA8D-1946-89D7-EA22DD456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8A203-F55F-F74B-B4EA-427AB6D9F5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332" y="1595948"/>
            <a:ext cx="4947268" cy="366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28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858E0A-22C1-0240-AA5B-3AEF2C1747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33" r="50916"/>
          <a:stretch/>
        </p:blipFill>
        <p:spPr>
          <a:xfrm>
            <a:off x="9293082" y="621291"/>
            <a:ext cx="2518359" cy="515558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0994E-B7B6-3345-A8A7-AF4CED52A39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43327-445C-E146-AC07-B4EC4F5AB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136701-CD3F-614B-87E0-CBAB42FC4747}"/>
              </a:ext>
            </a:extLst>
          </p:cNvPr>
          <p:cNvSpPr/>
          <p:nvPr/>
        </p:nvSpPr>
        <p:spPr>
          <a:xfrm>
            <a:off x="166045" y="357161"/>
            <a:ext cx="658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5.  Help families picture the value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1CF91A-B925-5B41-9811-855D3957BC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559" y="1132649"/>
            <a:ext cx="2661891" cy="3362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54729-B064-1D46-98A9-52D2AAC52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514" y="2574148"/>
            <a:ext cx="2154475" cy="2802644"/>
          </a:xfrm>
          <a:prstGeom prst="rect">
            <a:avLst/>
          </a:prstGeom>
          <a:ln w="41275">
            <a:solidFill>
              <a:schemeClr val="bg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202E3B-79F9-6C46-A590-D0FB35B92A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3" y="1485381"/>
            <a:ext cx="2141713" cy="3489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1DEA0F-B09B-0E4A-AD49-CC4F886095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99085"/>
            <a:ext cx="2868118" cy="42502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FA7C5-C4FA-EC45-BDE6-8E841F66259E}"/>
              </a:ext>
            </a:extLst>
          </p:cNvPr>
          <p:cNvSpPr txBox="1"/>
          <p:nvPr/>
        </p:nvSpPr>
        <p:spPr>
          <a:xfrm>
            <a:off x="1144682" y="577687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Sales Aids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044C7-7180-284C-8FD8-30859D20D47A}"/>
              </a:ext>
            </a:extLst>
          </p:cNvPr>
          <p:cNvSpPr txBox="1"/>
          <p:nvPr/>
        </p:nvSpPr>
        <p:spPr>
          <a:xfrm>
            <a:off x="4170781" y="575939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House 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46691-B33A-1E44-BF6F-55FA5B0C0E89}"/>
              </a:ext>
            </a:extLst>
          </p:cNvPr>
          <p:cNvSpPr txBox="1"/>
          <p:nvPr/>
        </p:nvSpPr>
        <p:spPr>
          <a:xfrm>
            <a:off x="6749770" y="5776879"/>
            <a:ext cx="141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E-Newsletter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20FB2-4711-FE4F-891B-10D5CAEFBC10}"/>
              </a:ext>
            </a:extLst>
          </p:cNvPr>
          <p:cNvSpPr txBox="1"/>
          <p:nvPr/>
        </p:nvSpPr>
        <p:spPr>
          <a:xfrm>
            <a:off x="9456309" y="5817551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In-Memoriam Sections</a:t>
            </a:r>
          </a:p>
        </p:txBody>
      </p:sp>
    </p:spTree>
    <p:extLst>
      <p:ext uri="{BB962C8B-B14F-4D97-AF65-F5344CB8AC3E}">
        <p14:creationId xmlns:p14="http://schemas.microsoft.com/office/powerpoint/2010/main" val="183952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967E38-C894-4704-A254-45950BDA3D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042" y="809062"/>
            <a:ext cx="4450660" cy="5785857"/>
          </a:xfrm>
          <a:prstGeom prst="rect">
            <a:avLst/>
          </a:prstGeom>
          <a:effectLst>
            <a:glow rad="63500">
              <a:schemeClr val="tx2"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172907" y="169785"/>
            <a:ext cx="11590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Custom sales pieces ease funeral home channel placements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541112" y="1594985"/>
            <a:ext cx="155959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While the vast majority of people would like to place a newspaper obituary the process may be challenging, custom pieces can engage families in seeing the value of the obituary and lower cost anxiety </a:t>
            </a:r>
            <a:r>
              <a:rPr lang="en-US" sz="1600">
                <a:solidFill>
                  <a:schemeClr val="tx2"/>
                </a:solidFill>
              </a:rPr>
              <a:t>about placement. 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8135E9-0242-F94C-B521-91F41814D2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415" y="816116"/>
            <a:ext cx="4502650" cy="5817924"/>
          </a:xfrm>
          <a:prstGeom prst="rect">
            <a:avLst/>
          </a:prstGeom>
          <a:noFill/>
          <a:ln w="25400">
            <a:solidFill>
              <a:schemeClr val="accent1">
                <a:alpha val="81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95825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A334D-AA74-8642-B2E6-04074894B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0" y="443402"/>
            <a:ext cx="11684000" cy="3251200"/>
          </a:xfrm>
        </p:spPr>
        <p:txBody>
          <a:bodyPr/>
          <a:lstStyle/>
          <a:p>
            <a:r>
              <a:rPr lang="en-US" dirty="0"/>
              <a:t>Thank you!</a:t>
            </a:r>
          </a:p>
          <a:p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55837C-9FD0-544D-AF5B-2F0F2982EE96}"/>
              </a:ext>
            </a:extLst>
          </p:cNvPr>
          <p:cNvSpPr/>
          <p:nvPr/>
        </p:nvSpPr>
        <p:spPr>
          <a:xfrm>
            <a:off x="4864797" y="3741792"/>
            <a:ext cx="24624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Ron Speechley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rspeechley@legacy.com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815.557.5372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D4C1B3-C646-E44D-A5EF-4EFF9B98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918" y="2336800"/>
            <a:ext cx="2374900" cy="127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9EEE9-B186-1D44-B55C-E4424D38F7AD}"/>
              </a:ext>
            </a:extLst>
          </p:cNvPr>
          <p:cNvSpPr txBox="1"/>
          <p:nvPr/>
        </p:nvSpPr>
        <p:spPr>
          <a:xfrm>
            <a:off x="3399395" y="5034002"/>
            <a:ext cx="48257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Want more info?...  </a:t>
            </a:r>
            <a:r>
              <a:rPr lang="en-US" sz="2400" b="1" u="sng" dirty="0" err="1">
                <a:solidFill>
                  <a:schemeClr val="bg1"/>
                </a:solidFill>
              </a:rPr>
              <a:t>sales.legacy.com</a:t>
            </a:r>
            <a:endParaRPr lang="en-US" sz="2400" b="1" u="sng" dirty="0">
              <a:solidFill>
                <a:schemeClr val="bg1"/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9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7"/>
          <p:cNvSpPr/>
          <p:nvPr/>
        </p:nvSpPr>
        <p:spPr>
          <a:xfrm>
            <a:off x="402093" y="700702"/>
            <a:ext cx="4736874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000" dirty="0">
                <a:solidFill>
                  <a:schemeClr val="bg1"/>
                </a:solidFill>
              </a:rPr>
              <a:t>Obit State of the Union… </a:t>
            </a:r>
            <a:endParaRPr sz="3000" dirty="0">
              <a:solidFill>
                <a:schemeClr val="bg1"/>
              </a:solidFill>
            </a:endParaRPr>
          </a:p>
          <a:p>
            <a:endParaRPr sz="1266" dirty="0">
              <a:solidFill>
                <a:schemeClr val="bg1"/>
              </a:solidFill>
            </a:endParaRPr>
          </a:p>
        </p:txBody>
      </p:sp>
      <p:pic>
        <p:nvPicPr>
          <p:cNvPr id="8" name="downloa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93" y="6152948"/>
            <a:ext cx="1600002" cy="49751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39"/>
          <p:cNvSpPr/>
          <p:nvPr/>
        </p:nvSpPr>
        <p:spPr>
          <a:xfrm>
            <a:off x="9368349" y="239037"/>
            <a:ext cx="198509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200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defRPr sz="1200"/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9" name="Shape 140"/>
          <p:cNvSpPr/>
          <p:nvPr/>
        </p:nvSpPr>
        <p:spPr>
          <a:xfrm>
            <a:off x="1168125" y="1454356"/>
            <a:ext cx="10414000" cy="4405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182308" indent="-182308">
              <a:buSzPct val="75000"/>
              <a:buChar char="•"/>
              <a:defRPr sz="2100"/>
            </a:pPr>
            <a:r>
              <a:rPr lang="en-US" sz="2400" dirty="0">
                <a:solidFill>
                  <a:schemeClr val="bg1"/>
                </a:solidFill>
              </a:rPr>
              <a:t>5 out of 10 people invest in a newspaper obituary for their loved ones today</a:t>
            </a:r>
          </a:p>
          <a:p>
            <a:pPr marL="182308" indent="-182308">
              <a:buSzPct val="75000"/>
              <a:buChar char="•"/>
              <a:defRPr sz="2100"/>
            </a:pPr>
            <a:endParaRPr lang="en-US" sz="2400" dirty="0">
              <a:solidFill>
                <a:schemeClr val="bg1"/>
              </a:solidFill>
            </a:endParaRPr>
          </a:p>
          <a:p>
            <a:pPr marL="182308" indent="-182308">
              <a:buSzPct val="75000"/>
              <a:buChar char="•"/>
              <a:defRPr sz="2100"/>
            </a:pPr>
            <a:r>
              <a:rPr lang="en-US" sz="2400" dirty="0">
                <a:solidFill>
                  <a:schemeClr val="bg1"/>
                </a:solidFill>
              </a:rPr>
              <a:t>Obit placement is declining at a rate of 10%+ for past 3 years</a:t>
            </a:r>
          </a:p>
          <a:p>
            <a:pPr marL="182308" indent="-182308">
              <a:buSzPct val="75000"/>
              <a:buChar char="•"/>
              <a:defRPr sz="2100"/>
            </a:pPr>
            <a:endParaRPr lang="en-US" sz="2400" dirty="0">
              <a:solidFill>
                <a:schemeClr val="bg1"/>
              </a:solidFill>
            </a:endParaRPr>
          </a:p>
          <a:p>
            <a:pPr marL="182308" indent="-182308">
              <a:buSzPct val="75000"/>
              <a:buChar char="•"/>
              <a:defRPr sz="2100"/>
            </a:pPr>
            <a:r>
              <a:rPr lang="en-US" sz="2400" dirty="0">
                <a:solidFill>
                  <a:schemeClr val="bg1"/>
                </a:solidFill>
              </a:rPr>
              <a:t>Most funeral homes offer an online obituary on their website</a:t>
            </a:r>
          </a:p>
          <a:p>
            <a:pPr marL="182308" indent="-182308">
              <a:buSzPct val="75000"/>
              <a:buChar char="•"/>
              <a:defRPr sz="2100"/>
            </a:pPr>
            <a:endParaRPr lang="en-US" sz="2400" dirty="0">
              <a:solidFill>
                <a:schemeClr val="bg1"/>
              </a:solidFill>
            </a:endParaRPr>
          </a:p>
          <a:p>
            <a:pPr marL="182308" indent="-182308">
              <a:buSzPct val="75000"/>
              <a:buChar char="•"/>
              <a:defRPr sz="2100"/>
            </a:pPr>
            <a:r>
              <a:rPr lang="en-US" sz="2400" dirty="0">
                <a:solidFill>
                  <a:schemeClr val="bg1"/>
                </a:solidFill>
              </a:rPr>
              <a:t>Costs for today’s funeral have escalated along with costs for obituaries </a:t>
            </a:r>
          </a:p>
          <a:p>
            <a:pPr marL="182308" indent="-182308">
              <a:buSzPct val="75000"/>
              <a:buChar char="•"/>
              <a:defRPr sz="2100"/>
            </a:pPr>
            <a:endParaRPr lang="en-US" sz="2400" dirty="0">
              <a:solidFill>
                <a:schemeClr val="bg1"/>
              </a:solidFill>
            </a:endParaRPr>
          </a:p>
          <a:p>
            <a:pPr marL="182308" indent="-182308">
              <a:buSzPct val="75000"/>
              <a:buChar char="•"/>
              <a:defRPr sz="2100"/>
            </a:pPr>
            <a:r>
              <a:rPr lang="en-US" sz="2400" dirty="0">
                <a:solidFill>
                  <a:schemeClr val="bg1"/>
                </a:solidFill>
              </a:rPr>
              <a:t>Social media has made it easier for people to connect</a:t>
            </a:r>
          </a:p>
          <a:p>
            <a:pPr marL="182308" indent="-182308">
              <a:buSzPct val="75000"/>
              <a:buChar char="•"/>
              <a:defRPr sz="2100"/>
            </a:pPr>
            <a:endParaRPr lang="en-US" sz="2400" dirty="0">
              <a:solidFill>
                <a:schemeClr val="bg1"/>
              </a:solidFill>
            </a:endParaRPr>
          </a:p>
          <a:p>
            <a:pPr marL="182308" indent="-182308">
              <a:buSzPct val="75000"/>
              <a:buChar char="•"/>
              <a:defRPr sz="2100"/>
            </a:pPr>
            <a:r>
              <a:rPr lang="en-US" sz="2400" dirty="0">
                <a:solidFill>
                  <a:schemeClr val="bg1"/>
                </a:solidFill>
              </a:rPr>
              <a:t>The Baby Boomer market will soon be impacting the funeral industry</a:t>
            </a:r>
          </a:p>
          <a:p>
            <a:pPr algn="l">
              <a:defRPr sz="2500"/>
            </a:pPr>
            <a:endParaRPr sz="1758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99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56C37-B7A9-D040-B009-92BA120A69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21DD5-C5E1-F74D-B98B-696AFA64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991"/>
            <a:ext cx="12192000" cy="5038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3281A4-664B-2F46-B3A6-1620285C2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78531"/>
            <a:ext cx="1120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9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87680" y="393043"/>
            <a:ext cx="11170800" cy="60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Obituaries engage more users than any other category</a:t>
            </a:r>
            <a:endParaRPr dirty="0"/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487680" y="6258766"/>
            <a:ext cx="522000" cy="599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6472B1-9A9F-F34D-B783-F84805547D6B}"/>
              </a:ext>
            </a:extLst>
          </p:cNvPr>
          <p:cNvGrpSpPr/>
          <p:nvPr/>
        </p:nvGrpSpPr>
        <p:grpSpPr>
          <a:xfrm>
            <a:off x="884263" y="1514095"/>
            <a:ext cx="3210789" cy="4245230"/>
            <a:chOff x="357322" y="1209295"/>
            <a:chExt cx="3210789" cy="4245230"/>
          </a:xfrm>
        </p:grpSpPr>
        <p:pic>
          <p:nvPicPr>
            <p:cNvPr id="197" name="Shape 197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322" y="1211875"/>
              <a:ext cx="2246393" cy="4242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97">
              <a:extLst>
                <a:ext uri="{FF2B5EF4-FFF2-40B4-BE49-F238E27FC236}">
                  <a16:creationId xmlns:a16="http://schemas.microsoft.com/office/drawing/2014/main" id="{4AC61AC1-0765-BB4F-820C-7222E9B3A61D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8219" y="1209295"/>
              <a:ext cx="979892" cy="424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757483-3C75-D543-96E2-9C069541E4E0}"/>
              </a:ext>
            </a:extLst>
          </p:cNvPr>
          <p:cNvSpPr txBox="1"/>
          <p:nvPr/>
        </p:nvSpPr>
        <p:spPr>
          <a:xfrm>
            <a:off x="629920" y="1097280"/>
            <a:ext cx="8012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study shared courtesy of </a:t>
            </a:r>
            <a:r>
              <a:rPr lang="en-US" dirty="0" err="1"/>
              <a:t>GateHouse</a:t>
            </a:r>
            <a:r>
              <a:rPr lang="en-US" dirty="0"/>
              <a:t> media with January to May navigation bar data for 2018.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62825F-A63A-474D-899A-961D783B0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984" y="1514095"/>
            <a:ext cx="6362897" cy="43597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006DC17-A3DF-E341-AF62-199A2356372A}"/>
              </a:ext>
            </a:extLst>
          </p:cNvPr>
          <p:cNvSpPr/>
          <p:nvPr/>
        </p:nvSpPr>
        <p:spPr>
          <a:xfrm>
            <a:off x="6903031" y="1651888"/>
            <a:ext cx="985605" cy="5424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692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C2F1-CD89-4DC1-8609-0277F124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Funeral Directors are people too with a GREAT sense of Humor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D05D6-F2A5-41C9-A96B-5333E96176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27114-4294-421F-8733-DDA3EDA02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20" y="1129139"/>
            <a:ext cx="4284909" cy="4937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5A00B9-31C1-4225-9131-40EF5CF1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899" y="1059607"/>
            <a:ext cx="42767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4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BB074-1EC3-0541-991A-C72F7FFEA3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91163-08F1-414F-A418-225E967A2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27DE000-DEE2-FB4B-ABF2-39B53FC9570D}"/>
              </a:ext>
            </a:extLst>
          </p:cNvPr>
          <p:cNvSpPr txBox="1">
            <a:spLocks/>
          </p:cNvSpPr>
          <p:nvPr/>
        </p:nvSpPr>
        <p:spPr>
          <a:xfrm>
            <a:off x="487680" y="703065"/>
            <a:ext cx="11271980" cy="1203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15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1.  Connect with your funeral homes and listen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7A04C08-AC93-974D-B02C-E439D590B971}"/>
              </a:ext>
            </a:extLst>
          </p:cNvPr>
          <p:cNvSpPr txBox="1">
            <a:spLocks/>
          </p:cNvSpPr>
          <p:nvPr/>
        </p:nvSpPr>
        <p:spPr>
          <a:xfrm>
            <a:off x="640952" y="1463027"/>
            <a:ext cx="5119290" cy="381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Monitor market trends and placement gaps to understand high potential funeral homes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(ObitData if Legacy)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Visit 1:1 with your funeral homes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Invite your funeral homes to a thank you event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Build in time to understand their hurdles to placement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Re-educate on marketing value of placing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No time? Leverage our team to help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287972D-7CF6-D244-AE19-8BCAFE6AE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254" y="4425368"/>
            <a:ext cx="16004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John Heald</a:t>
            </a:r>
            <a:r>
              <a:rPr lang="en-US" altLang="en-US" sz="1400" b="1" dirty="0">
                <a:solidFill>
                  <a:schemeClr val="tx2"/>
                </a:solidFill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chemeClr val="tx2"/>
                </a:solidFill>
              </a:rPr>
              <a:t>S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VP of Sales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chemeClr val="tx2"/>
                </a:solidFill>
              </a:rPr>
              <a:t>Fourth Generation Funeral Home Director</a:t>
            </a:r>
            <a:endParaRPr kumimoji="0" lang="en-US" altLang="en-US" sz="140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E858C8-7EAB-F64D-A2E9-7D098684F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7" r="19826"/>
          <a:stretch/>
        </p:blipFill>
        <p:spPr>
          <a:xfrm>
            <a:off x="8454899" y="2004548"/>
            <a:ext cx="2013196" cy="2323283"/>
          </a:xfrm>
          <a:prstGeom prst="rect">
            <a:avLst/>
          </a:prstGeom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1CB34E-AA45-6042-809C-016218497138}"/>
              </a:ext>
            </a:extLst>
          </p:cNvPr>
          <p:cNvSpPr txBox="1"/>
          <p:nvPr/>
        </p:nvSpPr>
        <p:spPr>
          <a:xfrm>
            <a:off x="7405054" y="1537679"/>
            <a:ext cx="411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Legacy Funeral Home Channel Leadership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31B543-A7EB-C34F-A77A-77C0732A35B8}"/>
              </a:ext>
            </a:extLst>
          </p:cNvPr>
          <p:cNvSpPr txBox="1"/>
          <p:nvPr/>
        </p:nvSpPr>
        <p:spPr>
          <a:xfrm>
            <a:off x="212436" y="5502586"/>
            <a:ext cx="11822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“If there’s no cars in the parking lot, then a funeral director will usually make time for you.”</a:t>
            </a:r>
          </a:p>
          <a:p>
            <a:pPr algn="ctr"/>
            <a:r>
              <a:rPr lang="en-US" sz="2400" b="1" dirty="0"/>
              <a:t>                                                                                                                                       </a:t>
            </a:r>
            <a:r>
              <a:rPr lang="en-US" sz="1600" b="1" dirty="0"/>
              <a:t>- John </a:t>
            </a:r>
            <a:r>
              <a:rPr lang="en-US" sz="1600" b="1" dirty="0" err="1"/>
              <a:t>Heald</a:t>
            </a:r>
            <a:endParaRPr lang="en-US" sz="1600" b="1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9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F4B871-25B7-0242-A439-2AB340FD33E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2967E38-C894-4704-A254-45950BDA3D3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BCBC4-7D25-5F4D-B147-C384FCDFE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68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 Incentivize your funeral homes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C719FC-13AF-EB4B-87FA-FC41E2B7BFCA}"/>
              </a:ext>
            </a:extLst>
          </p:cNvPr>
          <p:cNvSpPr/>
          <p:nvPr/>
        </p:nvSpPr>
        <p:spPr>
          <a:xfrm>
            <a:off x="993184" y="2120949"/>
            <a:ext cx="1015991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Rebates to funeral home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Discounts for families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Exclusive packages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Commissions to directors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Special ad features (logo)</a:t>
            </a:r>
          </a:p>
          <a:p>
            <a:pPr algn="ctr"/>
            <a:endParaRPr lang="en-US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35348-F179-3742-A4FE-20B1859FC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712" y="1634438"/>
            <a:ext cx="5774068" cy="370983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33194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Offer creative pricing packages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2967E38-C894-4704-A254-45950BDA3D38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43FEA1-1590-C142-9991-E9E03A55446F}"/>
              </a:ext>
            </a:extLst>
          </p:cNvPr>
          <p:cNvSpPr/>
          <p:nvPr/>
        </p:nvSpPr>
        <p:spPr>
          <a:xfrm>
            <a:off x="852809" y="1612472"/>
            <a:ext cx="60659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Charts are popular for free options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Low cost options can range from chart simplicity to a few lines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Under $100 fits with cost expectations in most markets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$50 and under is appealing to funeral homes to pay out of pocket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Want more volume? Consider offering funeral homes a subscription model</a:t>
            </a:r>
          </a:p>
          <a:p>
            <a:pPr algn="ctr"/>
            <a:endParaRPr lang="en-US" sz="24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224C54-2A2B-CA41-A4FC-6D0CA21356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659" y="183199"/>
            <a:ext cx="4025962" cy="5802298"/>
          </a:xfrm>
          <a:prstGeom prst="rect">
            <a:avLst/>
          </a:prstGeom>
          <a:effectLst>
            <a:glow rad="63500">
              <a:schemeClr val="tx1">
                <a:lumMod val="50000"/>
                <a:lumOff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90617910"/>
      </p:ext>
    </p:extLst>
  </p:cSld>
  <p:clrMapOvr>
    <a:masterClrMapping/>
  </p:clrMapOvr>
</p:sld>
</file>

<file path=ppt/theme/theme1.xml><?xml version="1.0" encoding="utf-8"?>
<a:theme xmlns:a="http://schemas.openxmlformats.org/drawingml/2006/main" name="2_Slide Master">
  <a:themeElements>
    <a:clrScheme name="Legacy Colors">
      <a:dk1>
        <a:srgbClr val="000000"/>
      </a:dk1>
      <a:lt1>
        <a:srgbClr val="FFFFFF"/>
      </a:lt1>
      <a:dk2>
        <a:srgbClr val="333333"/>
      </a:dk2>
      <a:lt2>
        <a:srgbClr val="E7E6E6"/>
      </a:lt2>
      <a:accent1>
        <a:srgbClr val="0099CC"/>
      </a:accent1>
      <a:accent2>
        <a:srgbClr val="006699"/>
      </a:accent2>
      <a:accent3>
        <a:srgbClr val="33CCCC"/>
      </a:accent3>
      <a:accent4>
        <a:srgbClr val="66CC33"/>
      </a:accent4>
      <a:accent5>
        <a:srgbClr val="734088"/>
      </a:accent5>
      <a:accent6>
        <a:srgbClr val="FAAF40"/>
      </a:accent6>
      <a:hlink>
        <a:srgbClr val="0099CC"/>
      </a:hlink>
      <a:folHlink>
        <a:srgbClr val="66C2E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434</Words>
  <Application>Microsoft Macintosh PowerPoint</Application>
  <PresentationFormat>Widescreen</PresentationFormat>
  <Paragraphs>74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2_Slide Master</vt:lpstr>
      <vt:lpstr>PowerPoint Presentation</vt:lpstr>
      <vt:lpstr>PowerPoint Presentation</vt:lpstr>
      <vt:lpstr>PowerPoint Presentation</vt:lpstr>
      <vt:lpstr>Obituaries engage more users than any other category</vt:lpstr>
      <vt:lpstr>Funeral Directors are people too with a GREAT sense of Humor </vt:lpstr>
      <vt:lpstr>PowerPoint Presentation</vt:lpstr>
      <vt:lpstr>PowerPoint Presentation</vt:lpstr>
      <vt:lpstr>2.  Incentivize your funeral homes</vt:lpstr>
      <vt:lpstr>3.  Offer creative pricing packages</vt:lpstr>
      <vt:lpstr>4.  Make it easier to place obituaries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2018-05-07T20:27:06Z</cp:lastPrinted>
  <dcterms:created xsi:type="dcterms:W3CDTF">2015-11-03T02:45:21Z</dcterms:created>
  <dcterms:modified xsi:type="dcterms:W3CDTF">2019-10-17T15:14:09Z</dcterms:modified>
</cp:coreProperties>
</file>